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96"/>
  </p:notesMasterIdLst>
  <p:sldIdLst>
    <p:sldId id="299" r:id="rId2"/>
    <p:sldId id="300" r:id="rId3"/>
    <p:sldId id="301" r:id="rId4"/>
    <p:sldId id="302" r:id="rId5"/>
    <p:sldId id="303" r:id="rId6"/>
    <p:sldId id="304" r:id="rId7"/>
    <p:sldId id="306" r:id="rId8"/>
    <p:sldId id="305" r:id="rId9"/>
    <p:sldId id="256" r:id="rId10"/>
    <p:sldId id="257" r:id="rId11"/>
    <p:sldId id="259" r:id="rId12"/>
    <p:sldId id="295" r:id="rId13"/>
    <p:sldId id="261" r:id="rId14"/>
    <p:sldId id="262" r:id="rId15"/>
    <p:sldId id="277" r:id="rId16"/>
    <p:sldId id="263" r:id="rId17"/>
    <p:sldId id="278" r:id="rId18"/>
    <p:sldId id="264" r:id="rId19"/>
    <p:sldId id="281" r:id="rId20"/>
    <p:sldId id="282" r:id="rId21"/>
    <p:sldId id="280" r:id="rId22"/>
    <p:sldId id="279" r:id="rId23"/>
    <p:sldId id="296" r:id="rId24"/>
    <p:sldId id="269" r:id="rId25"/>
    <p:sldId id="260" r:id="rId26"/>
    <p:sldId id="268" r:id="rId27"/>
    <p:sldId id="293" r:id="rId28"/>
    <p:sldId id="290" r:id="rId29"/>
    <p:sldId id="284" r:id="rId30"/>
    <p:sldId id="291" r:id="rId31"/>
    <p:sldId id="292" r:id="rId32"/>
    <p:sldId id="297" r:id="rId33"/>
    <p:sldId id="270" r:id="rId34"/>
    <p:sldId id="266" r:id="rId35"/>
    <p:sldId id="294" r:id="rId36"/>
    <p:sldId id="309" r:id="rId37"/>
    <p:sldId id="310" r:id="rId38"/>
    <p:sldId id="289" r:id="rId39"/>
    <p:sldId id="312" r:id="rId40"/>
    <p:sldId id="315" r:id="rId41"/>
    <p:sldId id="298" r:id="rId42"/>
    <p:sldId id="319" r:id="rId43"/>
    <p:sldId id="320" r:id="rId44"/>
    <p:sldId id="321" r:id="rId45"/>
    <p:sldId id="322" r:id="rId46"/>
    <p:sldId id="323" r:id="rId47"/>
    <p:sldId id="333" r:id="rId48"/>
    <p:sldId id="328" r:id="rId49"/>
    <p:sldId id="325" r:id="rId50"/>
    <p:sldId id="326" r:id="rId51"/>
    <p:sldId id="327" r:id="rId52"/>
    <p:sldId id="345" r:id="rId53"/>
    <p:sldId id="329" r:id="rId54"/>
    <p:sldId id="330" r:id="rId55"/>
    <p:sldId id="331" r:id="rId56"/>
    <p:sldId id="332" r:id="rId57"/>
    <p:sldId id="318" r:id="rId58"/>
    <p:sldId id="334" r:id="rId59"/>
    <p:sldId id="335" r:id="rId60"/>
    <p:sldId id="336" r:id="rId61"/>
    <p:sldId id="337" r:id="rId62"/>
    <p:sldId id="338" r:id="rId63"/>
    <p:sldId id="324" r:id="rId64"/>
    <p:sldId id="339" r:id="rId65"/>
    <p:sldId id="340" r:id="rId66"/>
    <p:sldId id="341" r:id="rId67"/>
    <p:sldId id="342" r:id="rId68"/>
    <p:sldId id="343" r:id="rId69"/>
    <p:sldId id="344" r:id="rId70"/>
    <p:sldId id="346" r:id="rId71"/>
    <p:sldId id="356" r:id="rId72"/>
    <p:sldId id="347" r:id="rId73"/>
    <p:sldId id="348" r:id="rId74"/>
    <p:sldId id="349" r:id="rId75"/>
    <p:sldId id="354" r:id="rId76"/>
    <p:sldId id="350" r:id="rId77"/>
    <p:sldId id="355" r:id="rId78"/>
    <p:sldId id="308" r:id="rId79"/>
    <p:sldId id="307" r:id="rId80"/>
    <p:sldId id="359" r:id="rId81"/>
    <p:sldId id="361" r:id="rId82"/>
    <p:sldId id="364" r:id="rId83"/>
    <p:sldId id="365" r:id="rId84"/>
    <p:sldId id="360" r:id="rId85"/>
    <p:sldId id="366" r:id="rId86"/>
    <p:sldId id="367" r:id="rId87"/>
    <p:sldId id="358" r:id="rId88"/>
    <p:sldId id="362" r:id="rId89"/>
    <p:sldId id="363" r:id="rId90"/>
    <p:sldId id="357" r:id="rId91"/>
    <p:sldId id="368" r:id="rId92"/>
    <p:sldId id="374" r:id="rId93"/>
    <p:sldId id="375" r:id="rId94"/>
    <p:sldId id="351" r:id="rId95"/>
    <p:sldId id="352" r:id="rId96"/>
    <p:sldId id="353" r:id="rId97"/>
    <p:sldId id="379" r:id="rId98"/>
    <p:sldId id="370" r:id="rId99"/>
    <p:sldId id="369" r:id="rId100"/>
    <p:sldId id="371" r:id="rId101"/>
    <p:sldId id="380" r:id="rId102"/>
    <p:sldId id="381" r:id="rId103"/>
    <p:sldId id="382" r:id="rId104"/>
    <p:sldId id="397" r:id="rId105"/>
    <p:sldId id="398" r:id="rId106"/>
    <p:sldId id="402" r:id="rId107"/>
    <p:sldId id="404" r:id="rId108"/>
    <p:sldId id="399" r:id="rId109"/>
    <p:sldId id="400" r:id="rId110"/>
    <p:sldId id="401" r:id="rId111"/>
    <p:sldId id="403" r:id="rId112"/>
    <p:sldId id="383" r:id="rId113"/>
    <p:sldId id="387" r:id="rId114"/>
    <p:sldId id="405" r:id="rId115"/>
    <p:sldId id="406" r:id="rId116"/>
    <p:sldId id="388" r:id="rId117"/>
    <p:sldId id="393" r:id="rId118"/>
    <p:sldId id="394" r:id="rId119"/>
    <p:sldId id="395" r:id="rId120"/>
    <p:sldId id="396" r:id="rId121"/>
    <p:sldId id="372" r:id="rId122"/>
    <p:sldId id="407" r:id="rId123"/>
    <p:sldId id="409" r:id="rId124"/>
    <p:sldId id="408" r:id="rId125"/>
    <p:sldId id="411" r:id="rId126"/>
    <p:sldId id="422" r:id="rId127"/>
    <p:sldId id="417" r:id="rId128"/>
    <p:sldId id="410" r:id="rId129"/>
    <p:sldId id="412" r:id="rId130"/>
    <p:sldId id="413" r:id="rId131"/>
    <p:sldId id="414" r:id="rId132"/>
    <p:sldId id="416" r:id="rId133"/>
    <p:sldId id="415" r:id="rId134"/>
    <p:sldId id="419" r:id="rId135"/>
    <p:sldId id="420" r:id="rId136"/>
    <p:sldId id="421" r:id="rId137"/>
    <p:sldId id="423" r:id="rId138"/>
    <p:sldId id="426" r:id="rId139"/>
    <p:sldId id="424" r:id="rId140"/>
    <p:sldId id="425" r:id="rId141"/>
    <p:sldId id="427" r:id="rId142"/>
    <p:sldId id="418" r:id="rId143"/>
    <p:sldId id="428" r:id="rId144"/>
    <p:sldId id="429" r:id="rId145"/>
    <p:sldId id="430" r:id="rId146"/>
    <p:sldId id="431" r:id="rId147"/>
    <p:sldId id="445" r:id="rId148"/>
    <p:sldId id="432" r:id="rId149"/>
    <p:sldId id="433" r:id="rId150"/>
    <p:sldId id="439" r:id="rId151"/>
    <p:sldId id="441" r:id="rId152"/>
    <p:sldId id="440" r:id="rId153"/>
    <p:sldId id="438" r:id="rId154"/>
    <p:sldId id="435" r:id="rId155"/>
    <p:sldId id="442" r:id="rId156"/>
    <p:sldId id="444" r:id="rId157"/>
    <p:sldId id="437" r:id="rId158"/>
    <p:sldId id="436" r:id="rId159"/>
    <p:sldId id="443" r:id="rId160"/>
    <p:sldId id="434" r:id="rId161"/>
    <p:sldId id="446" r:id="rId162"/>
    <p:sldId id="447" r:id="rId163"/>
    <p:sldId id="448" r:id="rId164"/>
    <p:sldId id="449" r:id="rId165"/>
    <p:sldId id="455" r:id="rId166"/>
    <p:sldId id="457" r:id="rId167"/>
    <p:sldId id="458" r:id="rId168"/>
    <p:sldId id="461" r:id="rId169"/>
    <p:sldId id="462" r:id="rId170"/>
    <p:sldId id="465" r:id="rId171"/>
    <p:sldId id="456" r:id="rId172"/>
    <p:sldId id="463" r:id="rId173"/>
    <p:sldId id="464" r:id="rId174"/>
    <p:sldId id="450" r:id="rId175"/>
    <p:sldId id="453" r:id="rId176"/>
    <p:sldId id="466" r:id="rId177"/>
    <p:sldId id="467" r:id="rId178"/>
    <p:sldId id="468" r:id="rId179"/>
    <p:sldId id="469" r:id="rId180"/>
    <p:sldId id="470" r:id="rId181"/>
    <p:sldId id="471" r:id="rId182"/>
    <p:sldId id="454" r:id="rId183"/>
    <p:sldId id="258" r:id="rId184"/>
    <p:sldId id="267" r:id="rId185"/>
    <p:sldId id="286" r:id="rId186"/>
    <p:sldId id="271" r:id="rId187"/>
    <p:sldId id="272" r:id="rId188"/>
    <p:sldId id="273" r:id="rId189"/>
    <p:sldId id="274" r:id="rId190"/>
    <p:sldId id="287" r:id="rId191"/>
    <p:sldId id="288" r:id="rId192"/>
    <p:sldId id="275" r:id="rId193"/>
    <p:sldId id="276" r:id="rId194"/>
    <p:sldId id="285" r:id="rId1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94660"/>
  </p:normalViewPr>
  <p:slideViewPr>
    <p:cSldViewPr snapToGrid="0">
      <p:cViewPr varScale="1">
        <p:scale>
          <a:sx n="99" d="100"/>
          <a:sy n="99" d="100"/>
        </p:scale>
        <p:origin x="34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165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3/22/2020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3/22/2020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3/22/2020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3/22/2020</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3/22/2020</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3/22/2020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12"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9.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1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7.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w3schools.com/html/html5_intro.asp" TargetMode="External"/><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6.jpeg"/><Relationship Id="rId4" Type="http://schemas.openxmlformats.org/officeDocument/2006/relationships/image" Target="../media/image3.png"/><Relationship Id="rId9" Type="http://schemas.microsoft.com/office/2007/relationships/hdphoto" Target="../media/hdphoto1.wdp"/></Relationships>
</file>

<file path=ppt/slides/_rels/slide1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7.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9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9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93.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aragon.org/download.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T00 PHP + LARAGON</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9787" y="42199"/>
            <a:ext cx="2002251" cy="200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10</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104</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105</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106</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107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111</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2115518" y="519194"/>
            <a:ext cx="10076479" cy="3549112"/>
          </a:xfrm>
          <a:solidFill>
            <a:schemeClr val="accent4"/>
          </a:solidFill>
        </p:spPr>
        <p:txBody>
          <a:bodyPr>
            <a:normAutofit/>
          </a:bodyPr>
          <a:lstStyle/>
          <a:p>
            <a:pPr algn="r"/>
            <a:r>
              <a:rPr lang="en-US" dirty="0"/>
              <a:t>		 T11 </a:t>
            </a:r>
            <a:r>
              <a:rPr lang="en-MY" i="1" dirty="0">
                <a:solidFill>
                  <a:srgbClr val="FFFF00"/>
                </a:solidFill>
              </a:rPr>
              <a:t>php </a:t>
            </a:r>
            <a:r>
              <a:rPr lang="en-MY" b="1" dirty="0">
                <a:solidFill>
                  <a:srgbClr val="FFFF00"/>
                </a:solidFill>
              </a:rPr>
              <a:t>OOP</a:t>
            </a:r>
            <a:br>
              <a:rPr lang="en-US" dirty="0"/>
            </a:br>
            <a:r>
              <a:rPr lang="en-US" dirty="0"/>
              <a:t>(PENGATURCARAAN BERASASKAN OBJEK)</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8129" y="271954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9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114</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115</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3" name="Content Placeholder 2">
            <a:extLst>
              <a:ext uri="{FF2B5EF4-FFF2-40B4-BE49-F238E27FC236}">
                <a16:creationId xmlns:a16="http://schemas.microsoft.com/office/drawing/2014/main" id="{7B6B01CF-50C1-484A-BE45-F216B551D19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121</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123</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128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129</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13</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130</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131</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5189251" y="1038556"/>
            <a:ext cx="6309362" cy="4206241"/>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132</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6171844" y="2210676"/>
            <a:ext cx="5860247" cy="3885598"/>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495226" y="1479626"/>
            <a:ext cx="9696773" cy="5249606"/>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7" y="1249816"/>
            <a:ext cx="7769208" cy="5355600"/>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135</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149</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151</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17928617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152</a:t>
            </a:fld>
            <a:endParaRPr lang="en-US" dirty="0"/>
          </a:p>
        </p:txBody>
      </p:sp>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Tree>
    <p:extLst>
      <p:ext uri="{BB962C8B-B14F-4D97-AF65-F5344CB8AC3E}">
        <p14:creationId xmlns:p14="http://schemas.microsoft.com/office/powerpoint/2010/main" val="19318835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1202919" y="2011680"/>
            <a:ext cx="10402272" cy="4411174"/>
          </a:xfrm>
          <a:solidFill>
            <a:schemeClr val="tx1"/>
          </a:solidFill>
        </p:spPr>
        <p:txBody>
          <a:bodyPr>
            <a:normAutofit fontScale="850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153</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154</a:t>
            </a:fld>
            <a:endParaRPr lang="en-US" dirty="0"/>
          </a:p>
        </p:txBody>
      </p:sp>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092270" y="1441041"/>
            <a:ext cx="7563173" cy="4981813"/>
          </a:xfrm>
          <a:prstGeom prst="rect">
            <a:avLst/>
          </a:prstGeom>
        </p:spPr>
      </p:pic>
    </p:spTree>
    <p:extLst>
      <p:ext uri="{BB962C8B-B14F-4D97-AF65-F5344CB8AC3E}">
        <p14:creationId xmlns:p14="http://schemas.microsoft.com/office/powerpoint/2010/main" val="10597395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155</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2041224" y="1338439"/>
            <a:ext cx="9546454" cy="5235385"/>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156</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157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3" name="Content Placeholder 2">
            <a:extLst>
              <a:ext uri="{FF2B5EF4-FFF2-40B4-BE49-F238E27FC236}">
                <a16:creationId xmlns:a16="http://schemas.microsoft.com/office/drawing/2014/main" id="{023B4668-847D-4CE3-8C26-BE6E4DDD6DA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1202266" y="1997870"/>
            <a:ext cx="10635852" cy="343565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1745974" y="1792936"/>
            <a:ext cx="9988826" cy="4628750"/>
          </a:xfrm>
        </p:spPr>
      </p:pic>
      <p:sp>
        <p:nvSpPr>
          <p:cNvPr id="3" name="Date Placeholder 2"/>
          <p:cNvSpPr>
            <a:spLocks noGrp="1"/>
          </p:cNvSpPr>
          <p:nvPr>
            <p:ph type="dt" sz="half" idx="10"/>
          </p:nvPr>
        </p:nvSpPr>
        <p:spPr/>
        <p:txBody>
          <a:bodyPr/>
          <a:lstStyle/>
          <a:p>
            <a:fld id="{9475D895-B54D-48AB-8957-6130386DA6B2}"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16</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8" name="Google Shape;1307;p114" descr="malaysia-php-mysql.gif">
            <a:extLst>
              <a:ext uri="{FF2B5EF4-FFF2-40B4-BE49-F238E27FC236}">
                <a16:creationId xmlns:a16="http://schemas.microsoft.com/office/drawing/2014/main" id="{E484AD8D-3487-4CCD-BF03-109FB6BA037B}"/>
              </a:ext>
            </a:extLst>
          </p:cNvPr>
          <p:cNvPicPr preferRelativeResize="0"/>
          <p:nvPr/>
        </p:nvPicPr>
        <p:blipFill rotWithShape="1">
          <a:blip r:embed="rId6">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3122692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837025" y="284176"/>
            <a:ext cx="10149974" cy="1508760"/>
          </a:xfrm>
        </p:spPr>
        <p:txBody>
          <a:bodyPr>
            <a:normAutofit/>
          </a:bodyPr>
          <a:lstStyle/>
          <a:p>
            <a:r>
              <a:rPr lang="en-MY" sz="4800" b="1" cap="none" dirty="0"/>
              <a:t>github.com/khirulnizam/newsystem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2"/>
          <a:stretch>
            <a:fillRect/>
          </a:stretch>
        </p:blipFill>
        <p:spPr>
          <a:xfrm>
            <a:off x="1449207" y="2460891"/>
            <a:ext cx="2254885" cy="3494582"/>
          </a:xfrm>
          <a:prstGeom prst="rect">
            <a:avLst/>
          </a:prstGeom>
        </p:spPr>
      </p:pic>
      <p:pic>
        <p:nvPicPr>
          <p:cNvPr id="8" name="Picture 7">
            <a:extLst>
              <a:ext uri="{FF2B5EF4-FFF2-40B4-BE49-F238E27FC236}">
                <a16:creationId xmlns:a16="http://schemas.microsoft.com/office/drawing/2014/main" id="{80D636FD-FF9D-4A06-9EEE-94ACF8E4E76E}"/>
              </a:ext>
            </a:extLst>
          </p:cNvPr>
          <p:cNvPicPr>
            <a:picLocks noChangeAspect="1"/>
          </p:cNvPicPr>
          <p:nvPr/>
        </p:nvPicPr>
        <p:blipFill>
          <a:blip r:embed="rId3"/>
          <a:stretch>
            <a:fillRect/>
          </a:stretch>
        </p:blipFill>
        <p:spPr>
          <a:xfrm>
            <a:off x="4494509" y="1396563"/>
            <a:ext cx="6805103" cy="5391416"/>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601027" y="1858572"/>
            <a:ext cx="9531032" cy="4498646"/>
          </a:xfrm>
        </p:spPr>
      </p:pic>
      <p:sp>
        <p:nvSpPr>
          <p:cNvPr id="3" name="Date Placeholder 2"/>
          <p:cNvSpPr>
            <a:spLocks noGrp="1"/>
          </p:cNvSpPr>
          <p:nvPr>
            <p:ph type="dt" sz="half" idx="10"/>
          </p:nvPr>
        </p:nvSpPr>
        <p:spPr/>
        <p:txBody>
          <a:bodyPr/>
          <a:lstStyle/>
          <a:p>
            <a:fld id="{37030D26-4BCB-4252-8561-0E7C0FDF825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170</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174</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176</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REKOD BAHARU)</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7206" y="3977370"/>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9758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178</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881084" y="2124237"/>
            <a:ext cx="8391240" cy="3918751"/>
          </a:xfrm>
        </p:spPr>
      </p:pic>
      <p:sp>
        <p:nvSpPr>
          <p:cNvPr id="3" name="Date Placeholder 2"/>
          <p:cNvSpPr>
            <a:spLocks noGrp="1"/>
          </p:cNvSpPr>
          <p:nvPr>
            <p:ph type="dt" sz="half" idx="10"/>
          </p:nvPr>
        </p:nvSpPr>
        <p:spPr/>
        <p:txBody>
          <a:bodyPr/>
          <a:lstStyle/>
          <a:p>
            <a:fld id="{D3419FCE-5421-44C1-9D3A-186039A96601}"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182</a:t>
            </a:fld>
            <a:endParaRPr lang="en-US" dirty="0"/>
          </a:p>
        </p:txBody>
      </p:sp>
    </p:spTree>
    <p:extLst>
      <p:ext uri="{BB962C8B-B14F-4D97-AF65-F5344CB8AC3E}">
        <p14:creationId xmlns:p14="http://schemas.microsoft.com/office/powerpoint/2010/main" val="1188434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183</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184</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185</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186</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187</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188</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189</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190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191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193</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194</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637138" y="2076426"/>
            <a:ext cx="10917723" cy="4119141"/>
          </a:xfrm>
        </p:spPr>
      </p:pic>
      <p:sp>
        <p:nvSpPr>
          <p:cNvPr id="3" name="Date Placeholder 2"/>
          <p:cNvSpPr>
            <a:spLocks noGrp="1"/>
          </p:cNvSpPr>
          <p:nvPr>
            <p:ph type="dt" sz="half" idx="10"/>
          </p:nvPr>
        </p:nvSpPr>
        <p:spPr/>
        <p:txBody>
          <a:bodyPr/>
          <a:lstStyle/>
          <a:p>
            <a:fld id="{41F3D05F-6344-413B-9887-B2D43280F5E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22</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835716" y="2170718"/>
            <a:ext cx="10695616" cy="4047202"/>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 PHP include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170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3/22/2020</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54" y="2041075"/>
            <a:ext cx="7010850" cy="4381781"/>
          </a:xfrm>
          <a:prstGeom prst="rect">
            <a:avLst/>
          </a:prstGeom>
          <a:noFill/>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1124387" y="1685925"/>
            <a:ext cx="9862612" cy="4819136"/>
          </a:xfrm>
        </p:spPr>
      </p:pic>
      <p:sp>
        <p:nvSpPr>
          <p:cNvPr id="3" name="Date Placeholder 2"/>
          <p:cNvSpPr>
            <a:spLocks noGrp="1"/>
          </p:cNvSpPr>
          <p:nvPr>
            <p:ph type="dt" sz="half" idx="10"/>
          </p:nvPr>
        </p:nvSpPr>
        <p:spPr/>
        <p:txBody>
          <a:bodyPr/>
          <a:lstStyle/>
          <a:p>
            <a:fld id="{0ECD049F-D093-42D8-B966-6DAA6F08D930}"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30</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3/22/2020</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31</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3/22/2020</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3/22/2020</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2065301"/>
            <a:ext cx="11486824" cy="2003004"/>
          </a:xfrm>
          <a:solidFill>
            <a:schemeClr val="accent4"/>
          </a:solidFill>
        </p:spPr>
        <p:txBody>
          <a:bodyPr>
            <a:normAutofit/>
          </a:bodyPr>
          <a:lstStyle/>
          <a:p>
            <a:pPr algn="r"/>
            <a:r>
              <a:rPr lang="en-US" dirty="0"/>
              <a:t>		 </a:t>
            </a:r>
            <a:r>
              <a:rPr lang="en-US"/>
              <a:t>T03 PHP TAG &amp; ECHO</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85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3377801599"/>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PHP, ASP.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always starts with </a:t>
            </a:r>
            <a:r>
              <a:rPr lang="en-US" sz="3600" b="1" dirty="0">
                <a:solidFill>
                  <a:srgbClr val="FFFF00"/>
                </a:solidFill>
                <a:latin typeface="Courier New"/>
                <a:ea typeface="Courier New"/>
                <a:cs typeface="Courier New"/>
                <a:sym typeface="Courier New"/>
              </a:rPr>
              <a:t>&lt;?php</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ends with </a:t>
            </a:r>
            <a:r>
              <a:rPr lang="en-US" sz="3600" b="1" dirty="0">
                <a:solidFill>
                  <a:srgbClr val="FFFF00"/>
                </a:solidFill>
                <a:latin typeface="Courier New"/>
                <a:ea typeface="Courier New"/>
                <a:cs typeface="Courier New"/>
                <a:sym typeface="Courier New"/>
              </a:rPr>
              <a:t>?&gt;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scripting block can be placed anywhere in the document.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On servers with shorthand support enabled ( enable in php.ini) may start a scripting block with </a:t>
            </a:r>
            <a:r>
              <a:rPr lang="en-US" sz="3600" b="1" dirty="0">
                <a:solidFill>
                  <a:srgbClr val="FF0000"/>
                </a:solidFill>
                <a:latin typeface="Courier New"/>
                <a:ea typeface="Courier New"/>
                <a:cs typeface="Courier New"/>
                <a:sym typeface="Courier New"/>
              </a:rPr>
              <a:t>&lt;?</a:t>
            </a:r>
            <a:r>
              <a:rPr lang="en-US" sz="3600" dirty="0">
                <a:latin typeface="Twentieth Century"/>
                <a:ea typeface="Twentieth Century"/>
                <a:cs typeface="Twentieth Century"/>
                <a:sym typeface="Twentieth Century"/>
              </a:rPr>
              <a:t> and end with </a:t>
            </a:r>
            <a:r>
              <a:rPr lang="en-US" sz="3600" b="1" dirty="0">
                <a:solidFill>
                  <a:srgbClr val="FF0000"/>
                </a:solidFill>
                <a:latin typeface="Courier New"/>
                <a:ea typeface="Courier New"/>
                <a:cs typeface="Courier New"/>
                <a:sym typeface="Courier New"/>
              </a:rPr>
              <a:t>?&gt;</a:t>
            </a:r>
            <a:r>
              <a:rPr lang="en-US" sz="3600" b="1" dirty="0">
                <a:solidFill>
                  <a:srgbClr val="FF0000"/>
                </a:solidFill>
                <a:latin typeface="Twentieth Century"/>
                <a:ea typeface="Courier New"/>
                <a:cs typeface="Courier New"/>
                <a:sym typeface="Twentieth Century"/>
              </a:rPr>
              <a:t> </a:t>
            </a:r>
            <a:endParaRPr sz="36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PHP file normally contains HTML tags, just like an HTML file, and some PHP scripting code.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Next, we have an example of a simple PHP script which sends the text “Assalamualaikum" to the browser:</a:t>
            </a:r>
            <a:endParaRPr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Each code line in PHP must end with a </a:t>
            </a:r>
            <a:r>
              <a:rPr lang="en-US" sz="3600" b="1" dirty="0">
                <a:solidFill>
                  <a:srgbClr val="FF0000"/>
                </a:solidFill>
                <a:latin typeface="Twentieth Century"/>
                <a:ea typeface="Twentieth Century"/>
                <a:cs typeface="Twentieth Century"/>
                <a:sym typeface="Twentieth Century"/>
              </a:rPr>
              <a:t>semicolon </a:t>
            </a:r>
            <a:r>
              <a:rPr lang="en-US" sz="3600" b="1" dirty="0">
                <a:solidFill>
                  <a:srgbClr val="FFFF00"/>
                </a:solidFill>
                <a:latin typeface="Twentieth Century"/>
                <a:ea typeface="Twentieth Century"/>
                <a:cs typeface="Twentieth Century"/>
                <a:sym typeface="Twentieth Century"/>
              </a:rPr>
              <a:t>( ; )</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semicolon is a separator and is used to distinguish one set of instructions from another.</a:t>
            </a:r>
            <a:endParaRPr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two basic statements to output text with PHP: </a:t>
            </a:r>
            <a:r>
              <a:rPr lang="en-US" sz="3600" b="1" dirty="0">
                <a:solidFill>
                  <a:srgbClr val="FFFF00"/>
                </a:solidFill>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and </a:t>
            </a:r>
            <a:r>
              <a:rPr lang="en-US" sz="3600" b="1" dirty="0">
                <a:solidFill>
                  <a:srgbClr val="FFFF00"/>
                </a:solidFill>
                <a:latin typeface="Courier New"/>
                <a:ea typeface="Courier New"/>
                <a:cs typeface="Courier New"/>
                <a:sym typeface="Courier New"/>
              </a:rPr>
              <a:t>print</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the example before, we have used the </a:t>
            </a:r>
            <a:r>
              <a:rPr lang="en-US" sz="3600" b="1" dirty="0">
                <a:latin typeface="Courier New"/>
                <a:ea typeface="Courier New"/>
                <a:cs typeface="Courier New"/>
                <a:sym typeface="Courier New"/>
              </a:rPr>
              <a:t>echo</a:t>
            </a:r>
            <a:r>
              <a:rPr lang="en-US" sz="3600" dirty="0">
                <a:latin typeface="Twentieth Century"/>
                <a:ea typeface="Twentieth Century"/>
                <a:cs typeface="Twentieth Century"/>
                <a:sym typeface="Twentieth Century"/>
              </a:rPr>
              <a:t> statement to output the text "Assalamualaikum".</a:t>
            </a:r>
            <a:endParaRPr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957-FE5F-483A-9DC9-0D84688C745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CDF63E-33DB-49ED-90CE-2E7E996A719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63815C2-2261-4749-B293-1FCD72A6E0F6}"/>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96A5C1DF-AE5F-4547-8B25-AB0B24D10A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4A2E5CC-E6DF-49F6-9B62-202D3A39615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143871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T04 SYNTAX PHP</a:t>
            </a:r>
            <a:br>
              <a:rPr lang="en-US" dirty="0"/>
            </a:br>
            <a:r>
              <a:rPr lang="en-US" dirty="0"/>
              <a:t>COMMENTS &amp; VARIABLE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PHP, we use:</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latin typeface="Twentieth Century"/>
                <a:ea typeface="Twentieth Century"/>
                <a:cs typeface="Twentieth Century"/>
                <a:sym typeface="Twentieth Century"/>
              </a:rPr>
              <a:t> to make a </a:t>
            </a:r>
            <a:r>
              <a:rPr lang="en-US" sz="3600" b="1" dirty="0">
                <a:solidFill>
                  <a:srgbClr val="FF0000"/>
                </a:solidFill>
                <a:latin typeface="Twentieth Century"/>
                <a:ea typeface="Twentieth Century"/>
                <a:cs typeface="Twentieth Century"/>
                <a:sym typeface="Twentieth Century"/>
              </a:rPr>
              <a:t>single-line comment</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endParaRPr dirty="0"/>
          </a:p>
          <a:p>
            <a:pPr marL="730250" lvl="1" indent="-273050">
              <a:spcBef>
                <a:spcPts val="720"/>
              </a:spcBef>
              <a:spcAft>
                <a:spcPts val="0"/>
              </a:spcAft>
              <a:buSzPts val="3240"/>
              <a:buFont typeface="Noto Sans Symbols"/>
              <a:buChar char="▪"/>
            </a:pPr>
            <a:r>
              <a:rPr lang="en-US" sz="3600" b="1" dirty="0">
                <a:solidFill>
                  <a:srgbClr val="FFFF00"/>
                </a:solidFill>
                <a:latin typeface="Twentieth Century"/>
                <a:ea typeface="Twentieth Century"/>
                <a:cs typeface="Twentieth Century"/>
                <a:sym typeface="Twentieth Century"/>
              </a:rPr>
              <a:t>/*</a:t>
            </a:r>
            <a:r>
              <a:rPr lang="en-US" sz="3600" dirty="0">
                <a:solidFill>
                  <a:srgbClr val="FFFF00"/>
                </a:solidFill>
                <a:latin typeface="Twentieth Century"/>
                <a:ea typeface="Twentieth Century"/>
                <a:cs typeface="Twentieth Century"/>
                <a:sym typeface="Twentieth Century"/>
              </a:rPr>
              <a:t> … </a:t>
            </a:r>
            <a:r>
              <a:rPr lang="en-US" sz="3600" b="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make a</a:t>
            </a:r>
            <a:r>
              <a:rPr lang="en-US" sz="3600" dirty="0">
                <a:solidFill>
                  <a:srgbClr val="FF0000"/>
                </a:solidFill>
                <a:latin typeface="Twentieth Century"/>
                <a:ea typeface="Twentieth Century"/>
                <a:cs typeface="Twentieth Century"/>
                <a:sym typeface="Twentieth Century"/>
              </a:rPr>
              <a:t> </a:t>
            </a:r>
            <a:r>
              <a:rPr lang="en-US" sz="3600" b="1" dirty="0">
                <a:solidFill>
                  <a:srgbClr val="FF0000"/>
                </a:solidFill>
                <a:latin typeface="Twentieth Century"/>
                <a:ea typeface="Twentieth Century"/>
                <a:cs typeface="Twentieth Century"/>
                <a:sym typeface="Twentieth Century"/>
              </a:rPr>
              <a:t>large comment</a:t>
            </a:r>
            <a:r>
              <a:rPr lang="en-US" sz="3600" dirty="0">
                <a:latin typeface="Twentieth Century"/>
                <a:ea typeface="Twentieth Century"/>
                <a:cs typeface="Twentieth Century"/>
                <a:sym typeface="Twentieth Century"/>
              </a:rPr>
              <a:t> block.</a:t>
            </a:r>
            <a:endParaRPr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New PHP programmers often forget the </a:t>
            </a:r>
          </a:p>
          <a:p>
            <a:pPr marL="119062" indent="0">
              <a:spcBef>
                <a:spcPts val="0"/>
              </a:spcBef>
              <a:spcAft>
                <a:spcPts val="0"/>
              </a:spcAft>
              <a:buSzPts val="2880"/>
              <a:buNone/>
            </a:pPr>
            <a:r>
              <a:rPr lang="en-US" sz="3600" b="1" dirty="0">
                <a:solidFill>
                  <a:srgbClr val="FF0000"/>
                </a:solidFill>
                <a:latin typeface="Twentieth Century"/>
                <a:ea typeface="Courier New"/>
                <a:cs typeface="Courier New"/>
                <a:sym typeface="Twentieth Century"/>
              </a:rPr>
              <a:t>    	</a:t>
            </a:r>
            <a:r>
              <a:rPr lang="en-US" sz="3600" b="1" dirty="0">
                <a:solidFill>
                  <a:srgbClr val="FFFF00"/>
                </a:solidFill>
                <a:latin typeface="Courier New"/>
                <a:ea typeface="Courier New"/>
                <a:cs typeface="Courier New"/>
                <a:sym typeface="Courier New"/>
              </a:rPr>
              <a:t>$</a:t>
            </a:r>
            <a:r>
              <a:rPr lang="en-US" sz="3600" dirty="0">
                <a:latin typeface="Twentieth Century"/>
                <a:ea typeface="Twentieth Century"/>
                <a:cs typeface="Twentieth Century"/>
                <a:sym typeface="Twentieth Century"/>
              </a:rPr>
              <a:t> </a:t>
            </a:r>
          </a:p>
          <a:p>
            <a:pPr marL="119062" indent="0">
              <a:spcBef>
                <a:spcPts val="0"/>
              </a:spcBef>
              <a:spcAft>
                <a:spcPts val="0"/>
              </a:spcAft>
              <a:buSzPts val="2880"/>
              <a:buNone/>
            </a:pPr>
            <a:r>
              <a:rPr lang="en-US" sz="3600" dirty="0">
                <a:latin typeface="Twentieth Century"/>
                <a:ea typeface="Twentieth Century"/>
                <a:cs typeface="Twentieth Century"/>
                <a:sym typeface="Twentieth Century"/>
              </a:rPr>
              <a:t>	sign at the beginning of the variable.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 that case it </a:t>
            </a:r>
            <a:r>
              <a:rPr lang="en-US" sz="3600" b="1" dirty="0">
                <a:solidFill>
                  <a:srgbClr val="FFFF00"/>
                </a:solidFill>
                <a:latin typeface="Twentieth Century"/>
                <a:ea typeface="Twentieth Century"/>
                <a:cs typeface="Twentieth Century"/>
                <a:sym typeface="Twentieth Century"/>
              </a:rPr>
              <a:t>will not work</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Let's try creating a variable containing a string and a variable containing a number:</a:t>
            </a:r>
            <a:endParaRPr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3600" dirty="0">
                <a:latin typeface="Twentieth Century"/>
                <a:ea typeface="Twentieth Century"/>
                <a:cs typeface="Twentieth Century"/>
                <a:sym typeface="Twentieth Century"/>
              </a:rPr>
              <a:t>Write the </a:t>
            </a:r>
            <a:r>
              <a:rPr lang="en-US" sz="3600" b="1" dirty="0">
                <a:latin typeface="Courier New"/>
                <a:ea typeface="Courier New"/>
                <a:cs typeface="Courier New"/>
                <a:sym typeface="Courier New"/>
              </a:rPr>
              <a:t>echo( )</a:t>
            </a:r>
            <a:r>
              <a:rPr lang="en-US" sz="3600" dirty="0">
                <a:latin typeface="Twentieth Century"/>
                <a:ea typeface="Twentieth Century"/>
                <a:cs typeface="Twentieth Century"/>
                <a:sym typeface="Twentieth Century"/>
              </a:rPr>
              <a:t>statement to display the following message:</a:t>
            </a:r>
            <a:endParaRPr dirty="0"/>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36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3600" dirty="0">
                <a:latin typeface="Twentieth Century"/>
                <a:ea typeface="Twentieth Century"/>
                <a:cs typeface="Twentieth Century"/>
                <a:sym typeface="Twentieth Century"/>
              </a:rPr>
              <a:t>Assalamualaikum!23</a:t>
            </a:r>
            <a:endParaRPr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57</a:t>
            </a:fld>
            <a:endParaRPr/>
          </a:p>
        </p:txBody>
      </p:sp>
    </p:spTree>
    <p:extLst>
      <p:ext uri="{BB962C8B-B14F-4D97-AF65-F5344CB8AC3E}">
        <p14:creationId xmlns:p14="http://schemas.microsoft.com/office/powerpoint/2010/main" val="162552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58</a:t>
            </a:fld>
            <a:endParaRPr/>
          </a:p>
        </p:txBody>
      </p:sp>
    </p:spTree>
    <p:extLst>
      <p:ext uri="{BB962C8B-B14F-4D97-AF65-F5344CB8AC3E}">
        <p14:creationId xmlns:p14="http://schemas.microsoft.com/office/powerpoint/2010/main" val="2489440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2"/>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1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operator:</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extLst>
      <p:ext uri="{BB962C8B-B14F-4D97-AF65-F5344CB8AC3E}">
        <p14:creationId xmlns:p14="http://schemas.microsoft.com/office/powerpoint/2010/main" val="144917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p:txBody>
          <a:bodyPr/>
          <a:lstStyle/>
          <a:p>
            <a:r>
              <a:rPr lang="en-MY" dirty="0"/>
              <a:t>DOWNLOAD       FROM LARAGON.org</a:t>
            </a:r>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p:txBody>
          <a:bodyPr/>
          <a:lstStyle/>
          <a:p>
            <a:r>
              <a:rPr lang="en-MY" dirty="0"/>
              <a:t>Laragon.org</a:t>
            </a:r>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827494" y="214155"/>
            <a:ext cx="7342095" cy="6573824"/>
          </a:xfrm>
          <a:prstGeom prst="rect">
            <a:avLst/>
          </a:prstGeom>
        </p:spPr>
      </p:pic>
      <p:sp>
        <p:nvSpPr>
          <p:cNvPr id="8" name="Arrow: Striped Right 7">
            <a:extLst>
              <a:ext uri="{FF2B5EF4-FFF2-40B4-BE49-F238E27FC236}">
                <a16:creationId xmlns:a16="http://schemas.microsoft.com/office/drawing/2014/main" id="{B2A69317-DBB9-4D1F-B8EA-B5F3D680A842}"/>
              </a:ext>
            </a:extLst>
          </p:cNvPr>
          <p:cNvSpPr/>
          <p:nvPr/>
        </p:nvSpPr>
        <p:spPr>
          <a:xfrm>
            <a:off x="3496236" y="3657600"/>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T06 FORM INPUT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3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extLst>
      <p:ext uri="{BB962C8B-B14F-4D97-AF65-F5344CB8AC3E}">
        <p14:creationId xmlns:p14="http://schemas.microsoft.com/office/powerpoint/2010/main" val="778762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2400" dirty="0">
                <a:latin typeface="Courier New"/>
                <a:ea typeface="Courier New"/>
                <a:cs typeface="Courier New"/>
                <a:sym typeface="Courier New"/>
              </a:rPr>
              <a:t>&lt;form </a:t>
            </a:r>
            <a:r>
              <a:rPr lang="en-US" sz="2400" b="1" dirty="0">
                <a:latin typeface="Courier New"/>
                <a:ea typeface="Courier New"/>
                <a:cs typeface="Courier New"/>
                <a:sym typeface="Courier New"/>
              </a:rPr>
              <a:t>name</a:t>
            </a:r>
            <a:r>
              <a:rPr lang="en-US" sz="2400" dirty="0">
                <a:latin typeface="Courier New"/>
                <a:ea typeface="Courier New"/>
                <a:cs typeface="Courier New"/>
                <a:sym typeface="Courier New"/>
              </a:rPr>
              <a:t>=“aform”  </a:t>
            </a:r>
            <a:r>
              <a:rPr lang="en-US" sz="2400" b="1" dirty="0">
                <a:latin typeface="Courier New"/>
                <a:ea typeface="Courier New"/>
                <a:cs typeface="Courier New"/>
                <a:sym typeface="Courier New"/>
              </a:rPr>
              <a:t>method</a:t>
            </a:r>
            <a:r>
              <a:rPr lang="en-US" sz="2400" dirty="0">
                <a:latin typeface="Courier New"/>
                <a:ea typeface="Courier New"/>
                <a:cs typeface="Courier New"/>
                <a:sym typeface="Courier New"/>
              </a:rPr>
              <a:t>=“GET” </a:t>
            </a:r>
            <a:r>
              <a:rPr lang="en-US" sz="2400" b="1" dirty="0">
                <a:latin typeface="Courier New"/>
                <a:ea typeface="Courier New"/>
                <a:cs typeface="Courier New"/>
                <a:sym typeface="Courier New"/>
              </a:rPr>
              <a:t>action</a:t>
            </a:r>
            <a:r>
              <a:rPr lang="en-US" sz="2400" dirty="0">
                <a:latin typeface="Courier New"/>
                <a:ea typeface="Courier New"/>
                <a:cs typeface="Courier New"/>
                <a:sym typeface="Courier New"/>
              </a:rPr>
              <a:t>=“</a:t>
            </a:r>
            <a:r>
              <a:rPr lang="en-US" sz="2400" dirty="0" err="1">
                <a:latin typeface="Courier New"/>
                <a:ea typeface="Courier New"/>
                <a:cs typeface="Courier New"/>
                <a:sym typeface="Courier New"/>
              </a:rPr>
              <a:t>save.php</a:t>
            </a:r>
            <a:r>
              <a:rPr lang="en-US" sz="2400" dirty="0">
                <a:latin typeface="Courier New"/>
                <a:ea typeface="Courier New"/>
                <a:cs typeface="Courier New"/>
                <a:sym typeface="Courier New"/>
              </a:rPr>
              <a:t>”&gt;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input…</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 </a:t>
            </a:r>
            <a:endParaRPr sz="2400" dirty="0"/>
          </a:p>
          <a:p>
            <a:pPr marL="107950" indent="11112">
              <a:spcBef>
                <a:spcPts val="0"/>
              </a:spcBef>
              <a:spcAft>
                <a:spcPts val="0"/>
              </a:spcAft>
              <a:buSzPts val="1600"/>
              <a:buNone/>
            </a:pPr>
            <a:r>
              <a:rPr lang="en-US" sz="2400" dirty="0">
                <a:latin typeface="Courier New"/>
                <a:ea typeface="Courier New"/>
                <a:cs typeface="Courier New"/>
                <a:sym typeface="Courier New"/>
              </a:rPr>
              <a:t>&lt;/form&gt;</a:t>
            </a:r>
            <a:endParaRPr sz="24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2642454" y="1374012"/>
            <a:ext cx="9544701" cy="548398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75</a:t>
            </a:fld>
            <a:endParaRPr lang="en-US" dirty="0"/>
          </a:p>
        </p:txBody>
      </p:sp>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1767254" y="1442576"/>
            <a:ext cx="10424746" cy="5345403"/>
          </a:xfrm>
          <a:prstGeom prst="rect">
            <a:avLst/>
          </a:prstGeom>
        </p:spPr>
      </p:pic>
    </p:spTree>
    <p:extLst>
      <p:ext uri="{BB962C8B-B14F-4D97-AF65-F5344CB8AC3E}">
        <p14:creationId xmlns:p14="http://schemas.microsoft.com/office/powerpoint/2010/main" val="501939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78</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79</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T07 SELECTION</a:t>
            </a:r>
            <a:br>
              <a:rPr lang="en-US" dirty="0"/>
            </a:br>
            <a:r>
              <a:rPr lang="en-US" dirty="0"/>
              <a:t> (PILIHAN) IF…Else</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6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($grade == 'F')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84</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85</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T08 ITERATION</a:t>
            </a:r>
            <a:br>
              <a:rPr lang="en-US" dirty="0"/>
            </a:br>
            <a:r>
              <a:rPr lang="en-US" dirty="0"/>
              <a:t>(ULANGAN) FOR LOOp</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64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1519238" y="1790699"/>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3600" b="1" dirty="0">
                <a:latin typeface="Courier New"/>
                <a:ea typeface="Courier New"/>
                <a:cs typeface="Courier New"/>
                <a:sym typeface="Courier New"/>
              </a:rPr>
              <a:t>&lt;?php</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for ($i=1; $i&lt;=9;$i++){</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echo "$i&lt;br&gt;";</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a:t>
            </a:r>
            <a:endParaRPr sz="2800" dirty="0"/>
          </a:p>
          <a:p>
            <a:pPr marL="284163" indent="-165100">
              <a:spcBef>
                <a:spcPts val="0"/>
              </a:spcBef>
              <a:spcAft>
                <a:spcPts val="0"/>
              </a:spcAft>
              <a:buSzPts val="2240"/>
              <a:buNone/>
            </a:pPr>
            <a:r>
              <a:rPr lang="en-US" sz="3600" b="1" dirty="0">
                <a:latin typeface="Courier New"/>
                <a:ea typeface="Courier New"/>
                <a:cs typeface="Courier New"/>
                <a:sym typeface="Courier New"/>
              </a:rPr>
              <a:t>		?&gt;</a:t>
            </a:r>
            <a:endParaRPr sz="44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809833" y="2844863"/>
            <a:ext cx="3048000" cy="3592513"/>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6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90</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T09 ARRAY</a:t>
            </a:r>
            <a:br>
              <a:rPr lang="en-US" dirty="0"/>
            </a:br>
            <a:r>
              <a:rPr lang="en-US" dirty="0"/>
              <a:t>(TATASUSUNAN) FOREACH</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423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981200" y="1996440"/>
            <a:ext cx="8153400"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 variable is a storage area holding a number or text. The problem is a </a:t>
            </a:r>
            <a:r>
              <a:rPr lang="en-US" sz="3600" dirty="0">
                <a:solidFill>
                  <a:srgbClr val="FFFF00"/>
                </a:solidFill>
                <a:latin typeface="Twentieth Century"/>
                <a:ea typeface="Twentieth Century"/>
                <a:cs typeface="Twentieth Century"/>
                <a:sym typeface="Twentieth Century"/>
              </a:rPr>
              <a:t>variable hold only one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An array is a special variable, which can store </a:t>
            </a:r>
            <a:r>
              <a:rPr lang="en-US" sz="3600" b="1" dirty="0">
                <a:solidFill>
                  <a:srgbClr val="FFFF00"/>
                </a:solidFill>
                <a:latin typeface="Twentieth Century"/>
                <a:ea typeface="Twentieth Century"/>
                <a:cs typeface="Twentieth Century"/>
                <a:sym typeface="Twentieth Century"/>
              </a:rPr>
              <a:t>multiple values in one single variable</a:t>
            </a:r>
            <a:r>
              <a:rPr lang="en-US" sz="3600" dirty="0">
                <a:latin typeface="Twentieth Century"/>
                <a:ea typeface="Twentieth Century"/>
                <a:cs typeface="Twentieth Century"/>
                <a:sym typeface="Twentieth Century"/>
              </a:rPr>
              <a:t>.</a:t>
            </a:r>
            <a:endParaRPr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381000" y="2324100"/>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400" dirty="0">
                <a:latin typeface="Twentieth Century"/>
                <a:ea typeface="Twentieth Century"/>
                <a:cs typeface="Twentieth Century"/>
                <a:sym typeface="Twentieth Century"/>
              </a:rPr>
              <a:t>Assign using </a:t>
            </a:r>
            <a:r>
              <a:rPr lang="en-US" sz="2400" b="1" dirty="0">
                <a:solidFill>
                  <a:srgbClr val="FFFF00"/>
                </a:solidFill>
                <a:latin typeface="Twentieth Century"/>
                <a:ea typeface="Twentieth Century"/>
                <a:cs typeface="Twentieth Century"/>
                <a:sym typeface="Twentieth Century"/>
              </a:rPr>
              <a:t>AUTOMATIC</a:t>
            </a:r>
            <a:r>
              <a:rPr lang="en-US" sz="2400" dirty="0">
                <a:latin typeface="Twentieth Century"/>
                <a:ea typeface="Twentieth Century"/>
                <a:cs typeface="Twentieth Century"/>
                <a:sym typeface="Twentieth Century"/>
              </a:rPr>
              <a:t> method (the </a:t>
            </a:r>
            <a:r>
              <a:rPr lang="en-US" sz="2400" b="1" dirty="0">
                <a:solidFill>
                  <a:srgbClr val="FFFF00"/>
                </a:solidFill>
                <a:latin typeface="Twentieth Century"/>
                <a:ea typeface="Twentieth Century"/>
                <a:cs typeface="Twentieth Century"/>
                <a:sym typeface="Twentieth Century"/>
              </a:rPr>
              <a:t>index starts at 0</a:t>
            </a:r>
            <a:r>
              <a:rPr lang="en-US" sz="2400" dirty="0">
                <a:latin typeface="Twentieth Century"/>
                <a:ea typeface="Twentieth Century"/>
                <a:cs typeface="Twentieth Century"/>
                <a:sym typeface="Twentieth Century"/>
              </a:rPr>
              <a:t>).</a:t>
            </a:r>
            <a:endParaRPr sz="2400" dirty="0"/>
          </a:p>
          <a:p>
            <a:pPr marL="438150" indent="-156528">
              <a:spcBef>
                <a:spcPts val="0"/>
              </a:spcBef>
              <a:spcAft>
                <a:spcPts val="0"/>
              </a:spcAft>
              <a:buSzPts val="2560"/>
              <a:buNone/>
            </a:pPr>
            <a:endParaRPr sz="24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2800" dirty="0">
                <a:latin typeface="Courier New"/>
                <a:ea typeface="Courier New"/>
                <a:cs typeface="Courier New"/>
                <a:sym typeface="Courier New"/>
              </a:rPr>
              <a:t>	$std = array("Anas", "Hajar", "Shah", "Nurul");</a:t>
            </a:r>
            <a:endParaRPr sz="2400" dirty="0"/>
          </a:p>
          <a:p>
            <a:pPr marL="111125" indent="7937">
              <a:spcBef>
                <a:spcPts val="0"/>
              </a:spcBef>
              <a:spcAft>
                <a:spcPts val="0"/>
              </a:spcAft>
              <a:buSzPts val="2560"/>
              <a:buNone/>
            </a:pPr>
            <a:endParaRPr sz="2400" dirty="0">
              <a:latin typeface="Courier New"/>
              <a:ea typeface="Courier New"/>
              <a:cs typeface="Courier New"/>
              <a:sym typeface="Courier New"/>
            </a:endParaRPr>
          </a:p>
          <a:p>
            <a:pPr marL="119063" indent="-7938">
              <a:spcBef>
                <a:spcPts val="0"/>
              </a:spcBef>
              <a:spcAft>
                <a:spcPts val="0"/>
              </a:spcAft>
              <a:buSzPts val="2560"/>
              <a:buChar char="◼"/>
            </a:pPr>
            <a:r>
              <a:rPr lang="en-US" sz="2400" dirty="0">
                <a:latin typeface="Twentieth Century"/>
                <a:ea typeface="Twentieth Century"/>
                <a:cs typeface="Twentieth Century"/>
                <a:sym typeface="Twentieth Century"/>
              </a:rPr>
              <a:t> Assign using </a:t>
            </a:r>
            <a:r>
              <a:rPr lang="en-US" sz="2400" b="1" dirty="0">
                <a:solidFill>
                  <a:srgbClr val="FFFF00"/>
                </a:solidFill>
                <a:latin typeface="Twentieth Century"/>
                <a:ea typeface="Twentieth Century"/>
                <a:cs typeface="Twentieth Century"/>
                <a:sym typeface="Twentieth Century"/>
              </a:rPr>
              <a:t>MANUAL</a:t>
            </a:r>
            <a:r>
              <a:rPr lang="en-US" sz="2400" b="1" dirty="0">
                <a:solidFill>
                  <a:srgbClr val="FF0000"/>
                </a:solidFill>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method.</a:t>
            </a:r>
            <a:endParaRPr sz="2400" dirty="0"/>
          </a:p>
          <a:p>
            <a:pPr marL="119063" indent="154622">
              <a:spcBef>
                <a:spcPts val="0"/>
              </a:spcBef>
              <a:spcAft>
                <a:spcPts val="0"/>
              </a:spcAft>
              <a:buSzPts val="2560"/>
              <a:buNone/>
            </a:pPr>
            <a:endParaRPr sz="2400" dirty="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2800" dirty="0">
                <a:latin typeface="Courier New"/>
                <a:ea typeface="Courier New"/>
                <a:cs typeface="Courier New"/>
                <a:sym typeface="Courier New"/>
              </a:rPr>
              <a:t>$std[0]="Anas";</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$std[1]="Hajar";</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$std[2]="Shah";</a:t>
            </a:r>
            <a:br>
              <a:rPr lang="en-US" sz="2800" dirty="0">
                <a:latin typeface="Courier New"/>
                <a:ea typeface="Courier New"/>
                <a:cs typeface="Courier New"/>
                <a:sym typeface="Courier New"/>
              </a:rPr>
            </a:br>
            <a:r>
              <a:rPr lang="en-US" sz="2800" dirty="0">
                <a:latin typeface="Courier New"/>
                <a:ea typeface="Courier New"/>
                <a:cs typeface="Courier New"/>
                <a:sym typeface="Courier New"/>
              </a:rPr>
              <a:t>$std[3]="Nurul";</a:t>
            </a:r>
            <a:endParaRPr sz="2400" dirty="0"/>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$record['rollno' ]=5;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4068969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3/22/2020</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99</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13272</TotalTime>
  <Words>6597</Words>
  <Application>Microsoft Office PowerPoint</Application>
  <PresentationFormat>Widescreen</PresentationFormat>
  <Paragraphs>1112</Paragraphs>
  <Slides>194</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194</vt:i4>
      </vt:variant>
    </vt:vector>
  </HeadingPairs>
  <TitlesOfParts>
    <vt:vector size="203" baseType="lpstr">
      <vt:lpstr>Arial</vt:lpstr>
      <vt:lpstr>Calibri</vt:lpstr>
      <vt:lpstr>Corbel</vt:lpstr>
      <vt:lpstr>Courier New</vt:lpstr>
      <vt:lpstr>Noto Sans Symbols</vt:lpstr>
      <vt:lpstr>Roboto</vt:lpstr>
      <vt:lpstr>Twentieth Century</vt:lpstr>
      <vt:lpstr>Wingdings</vt:lpstr>
      <vt:lpstr>Banded</vt:lpstr>
      <vt:lpstr>  T00 PHP + LARAGON </vt:lpstr>
      <vt:lpstr>3-tier</vt:lpstr>
      <vt:lpstr>T1: CLIENT (BROWSER HTML)</vt:lpstr>
      <vt:lpstr>T2: Web server + PHP interpreter</vt:lpstr>
      <vt:lpstr>T3: DATABASE</vt:lpstr>
      <vt:lpstr>LARAGON.ORG</vt:lpstr>
      <vt:lpstr>DOWNLOAD       FROM LARAGON.org</vt:lpstr>
      <vt:lpstr>LARAGON INTERFACE</vt:lpstr>
      <vt:lpstr>  T01 HTML5 </vt:lpstr>
      <vt:lpstr>Training outline</vt:lpstr>
      <vt:lpstr>HTML5</vt:lpstr>
      <vt:lpstr>Typical HTML CODE</vt:lpstr>
      <vt:lpstr>HTML5 image handling</vt:lpstr>
      <vt:lpstr>HTML5 Native video</vt:lpstr>
      <vt:lpstr>HTML5 Native AUDIO</vt:lpstr>
      <vt:lpstr>Location MAPS</vt:lpstr>
      <vt:lpstr>BLOCK &lt;DIV&gt;</vt:lpstr>
      <vt:lpstr>HTML Responsive layout</vt:lpstr>
      <vt:lpstr>HTML Responsive layout</vt:lpstr>
      <vt:lpstr>VIEWPORT</vt:lpstr>
      <vt:lpstr>HTML Responsive layout</vt:lpstr>
      <vt:lpstr>HTML Responsive layout</vt:lpstr>
      <vt:lpstr>   T02 BOOTSTRAP + PHP include </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T03 PHP TAG &amp; ECHO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PowerPoint Presentation</vt:lpstr>
      <vt:lpstr>   T04 SYNTAX PHP COMMENTS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T06 FORM INPUT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   T07 SELECTION  (PILIHAN) IF…Else </vt:lpstr>
      <vt:lpstr>Comparison Operators</vt:lpstr>
      <vt:lpstr>Selection in PHP</vt:lpstr>
      <vt:lpstr>Simple if</vt:lpstr>
      <vt:lpstr>Example</vt:lpstr>
      <vt:lpstr>FORM (name-age.php )</vt:lpstr>
      <vt:lpstr>THE PHP IF…ELSE</vt:lpstr>
      <vt:lpstr>   T08 ITERATION (ULANGAN) FOR LOOp </vt:lpstr>
      <vt:lpstr>Repetition in PHP</vt:lpstr>
      <vt:lpstr>for structure</vt:lpstr>
      <vt:lpstr>OUTPUT SAMPLE</vt:lpstr>
      <vt:lpstr>   T09 ARRAY (TATASUSUNAN) FOREACH </vt:lpstr>
      <vt:lpstr>Introduction of Array</vt:lpstr>
      <vt:lpstr>Introduction of Array (cont)</vt:lpstr>
      <vt:lpstr>Introduction of Array</vt:lpstr>
      <vt:lpstr>Numeric Array</vt:lpstr>
      <vt:lpstr>Example</vt:lpstr>
      <vt:lpstr>Associative Array</vt:lpstr>
      <vt:lpstr>DISPLAY  YEARS in DROPDOWN</vt:lpstr>
      <vt:lpstr>SELECT</vt:lpstr>
      <vt:lpstr>FOREACH</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   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DISCLAIMER</vt:lpstr>
      <vt:lpstr>CONNECT TO MYSQL DATABASE</vt:lpstr>
      <vt:lpstr>3-tier – DATABASE CONNECTION</vt:lpstr>
      <vt:lpstr>CREATE NEW DB</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DISCLAIMER</vt:lpstr>
      <vt:lpstr>CONNECT TO MYSQL DATABASE</vt:lpstr>
      <vt:lpstr>3-tier – DATABASE CONNECTION</vt:lpstr>
      <vt:lpstr>github.com/khirulnizam/newsystem</vt:lpstr>
      <vt:lpstr>CODE: search.php</vt:lpstr>
      <vt:lpstr>POPULATE DATA INSIDE TABLE</vt:lpstr>
      <vt:lpstr>Next</vt:lpstr>
      <vt:lpstr>T16 BOOTSTRAP  TEMPLATE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EXAMPLE OF IMPLEMENTATION</vt:lpstr>
      <vt:lpstr> GITHUB</vt:lpstr>
      <vt:lpstr>DISCLAIMER</vt:lpstr>
      <vt:lpstr>CONNECT TO MYSQL DATABASE</vt:lpstr>
      <vt:lpstr>PowerPoint Presentation</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Khirulnizam Abd Rahman</cp:lastModifiedBy>
  <cp:revision>422</cp:revision>
  <dcterms:created xsi:type="dcterms:W3CDTF">2016-11-07T01:41:35Z</dcterms:created>
  <dcterms:modified xsi:type="dcterms:W3CDTF">2020-03-22T13:26:03Z</dcterms:modified>
</cp:coreProperties>
</file>